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sldIdLst>
    <p:sldId id="263" r:id="rId2"/>
    <p:sldId id="264" r:id="rId3"/>
    <p:sldId id="260" r:id="rId4"/>
    <p:sldId id="266" r:id="rId5"/>
    <p:sldId id="265" r:id="rId6"/>
    <p:sldId id="259" r:id="rId7"/>
    <p:sldId id="267" r:id="rId8"/>
    <p:sldId id="275" r:id="rId9"/>
    <p:sldId id="261" r:id="rId10"/>
    <p:sldId id="268" r:id="rId11"/>
    <p:sldId id="269" r:id="rId12"/>
    <p:sldId id="272" r:id="rId13"/>
    <p:sldId id="273" r:id="rId14"/>
    <p:sldId id="274" r:id="rId15"/>
    <p:sldId id="262" r:id="rId16"/>
    <p:sldId id="271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86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50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90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106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52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107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93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12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72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5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89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4340B-D7A1-4FB6-A787-C7C03E4EDDDB}" type="datetimeFigureOut">
              <a:rPr kumimoji="1" lang="ja-JP" altLang="en-US" smtClean="0"/>
              <a:t>2016/10/16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FA9F0-8DB5-4D57-8DA4-26FA7D74BA85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070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1.1 SP</a:t>
            </a:r>
            <a:r>
              <a:rPr lang="ja-JP" altLang="en-US" dirty="0" smtClean="0">
                <a:solidFill>
                  <a:schemeClr val="bg1"/>
                </a:solidFill>
              </a:rPr>
              <a:t>レコードって何？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SP</a:t>
            </a:r>
            <a:r>
              <a:rPr kumimoji="1" lang="ja-JP" altLang="en-US" dirty="0" smtClean="0">
                <a:solidFill>
                  <a:schemeClr val="bg1"/>
                </a:solidFill>
              </a:rPr>
              <a:t>は「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kumimoji="1" lang="en-US" altLang="ja-JP" dirty="0" smtClean="0">
                <a:solidFill>
                  <a:schemeClr val="bg1"/>
                </a:solidFill>
              </a:rPr>
              <a:t>tandard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kumimoji="1" lang="en-US" altLang="ja-JP" dirty="0" smtClean="0">
                <a:solidFill>
                  <a:schemeClr val="bg1"/>
                </a:solidFill>
              </a:rPr>
              <a:t>laying</a:t>
            </a:r>
            <a:r>
              <a:rPr kumimoji="1" lang="ja-JP" altLang="en-US" dirty="0" smtClean="0">
                <a:solidFill>
                  <a:schemeClr val="bg1"/>
                </a:solidFill>
              </a:rPr>
              <a:t>」の略</a:t>
            </a: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D:\KT\発表\レコード比較\edited\spr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8" y="2276872"/>
            <a:ext cx="3833068" cy="3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KT\発表\レコード比較\edited\normalrecord_photograp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833068" cy="3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52500" y="6109940"/>
            <a:ext cx="380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bg1"/>
                </a:solidFill>
              </a:rPr>
              <a:t>SP</a:t>
            </a:r>
            <a:r>
              <a:rPr lang="ja-JP" altLang="en-US" sz="3200" dirty="0" smtClean="0">
                <a:solidFill>
                  <a:schemeClr val="bg1"/>
                </a:solidFill>
              </a:rPr>
              <a:t>レコード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88024" y="6109940"/>
            <a:ext cx="380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bg1"/>
                </a:solidFill>
              </a:rPr>
              <a:t>LP</a:t>
            </a:r>
            <a:r>
              <a:rPr lang="ja-JP" altLang="en-US" sz="3200" dirty="0" smtClean="0">
                <a:solidFill>
                  <a:schemeClr val="bg1"/>
                </a:solidFill>
              </a:rPr>
              <a:t>レコード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9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4. </a:t>
            </a:r>
            <a:r>
              <a:rPr lang="ja-JP" altLang="en-US" dirty="0" smtClean="0">
                <a:solidFill>
                  <a:schemeClr val="bg1"/>
                </a:solidFill>
              </a:rPr>
              <a:t>今</a:t>
            </a:r>
            <a:r>
              <a:rPr lang="ja-JP" altLang="en-US" dirty="0">
                <a:solidFill>
                  <a:schemeClr val="bg1"/>
                </a:solidFill>
              </a:rPr>
              <a:t>まで何ができたか？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chemeClr val="bg1"/>
              </a:solidFill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</a:rPr>
              <a:t>ステージ制御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カメラ</a:t>
            </a:r>
            <a:r>
              <a:rPr lang="ja-JP" altLang="en-US" dirty="0" smtClean="0">
                <a:solidFill>
                  <a:schemeClr val="bg1"/>
                </a:solidFill>
              </a:rPr>
              <a:t>制御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ＧＵＩ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自動物理的距離検出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</a:rPr>
              <a:t>音検出</a:t>
            </a:r>
            <a:r>
              <a:rPr kumimoji="1" lang="ja-JP" altLang="en-US" dirty="0">
                <a:solidFill>
                  <a:schemeClr val="bg1"/>
                </a:solidFill>
              </a:rPr>
              <a:t>アルゴリズム</a:t>
            </a:r>
          </a:p>
        </p:txBody>
      </p:sp>
    </p:spTree>
    <p:extLst>
      <p:ext uri="{BB962C8B-B14F-4D97-AF65-F5344CB8AC3E}">
        <p14:creationId xmlns:p14="http://schemas.microsoft.com/office/powerpoint/2010/main" val="29160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4.1 </a:t>
            </a:r>
            <a:r>
              <a:rPr lang="ja-JP" altLang="en-US" dirty="0" smtClean="0">
                <a:solidFill>
                  <a:schemeClr val="bg1"/>
                </a:solidFill>
              </a:rPr>
              <a:t>自動</a:t>
            </a:r>
            <a:r>
              <a:rPr lang="ja-JP" altLang="en-US" dirty="0">
                <a:solidFill>
                  <a:schemeClr val="bg1"/>
                </a:solidFill>
              </a:rPr>
              <a:t>物理的距離</a:t>
            </a:r>
            <a:r>
              <a:rPr lang="ja-JP" altLang="en-US" dirty="0" smtClean="0">
                <a:solidFill>
                  <a:schemeClr val="bg1"/>
                </a:solidFill>
              </a:rPr>
              <a:t>検出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" y="1527981"/>
            <a:ext cx="7740352" cy="4034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9" y="1525104"/>
            <a:ext cx="7740352" cy="4034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0" y="1525104"/>
            <a:ext cx="7740333" cy="4034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" y="4077072"/>
            <a:ext cx="7740350" cy="4034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7" y="4081320"/>
            <a:ext cx="7740333" cy="4034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9" y="4083729"/>
            <a:ext cx="7740333" cy="403404"/>
          </a:xfrm>
          <a:prstGeom prst="rect">
            <a:avLst/>
          </a:prstGeom>
        </p:spPr>
      </p:pic>
      <p:cxnSp>
        <p:nvCxnSpPr>
          <p:cNvPr id="10" name="直線矢印コネクタ 18"/>
          <p:cNvCxnSpPr/>
          <p:nvPr/>
        </p:nvCxnSpPr>
        <p:spPr>
          <a:xfrm flipV="1">
            <a:off x="3455395" y="1965457"/>
            <a:ext cx="0" cy="3335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8"/>
          <p:cNvCxnSpPr/>
          <p:nvPr/>
        </p:nvCxnSpPr>
        <p:spPr>
          <a:xfrm flipV="1">
            <a:off x="4518371" y="4492559"/>
            <a:ext cx="0" cy="3335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9"/>
          <p:cNvSpPr/>
          <p:nvPr/>
        </p:nvSpPr>
        <p:spPr>
          <a:xfrm>
            <a:off x="1456932" y="2290674"/>
            <a:ext cx="3996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測定結果 </a:t>
            </a:r>
            <a:r>
              <a:rPr lang="en-US" altLang="ja-JP" sz="2800" dirty="0" smtClean="0">
                <a:solidFill>
                  <a:schemeClr val="bg1"/>
                </a:solidFill>
              </a:rPr>
              <a:t>1 </a:t>
            </a:r>
            <a:r>
              <a:rPr lang="ja-JP" altLang="en-US" sz="2800" dirty="0" smtClean="0">
                <a:solidFill>
                  <a:schemeClr val="bg1"/>
                </a:solidFill>
              </a:rPr>
              <a:t>：</a:t>
            </a:r>
            <a:r>
              <a:rPr lang="en-US" altLang="ja-JP" sz="2800" dirty="0" smtClean="0">
                <a:solidFill>
                  <a:srgbClr val="00B050"/>
                </a:solidFill>
              </a:rPr>
              <a:t>1146</a:t>
            </a:r>
            <a:r>
              <a:rPr lang="en-US" altLang="ja-JP" sz="2800" dirty="0" smtClean="0">
                <a:solidFill>
                  <a:srgbClr val="FF0000"/>
                </a:solidFill>
              </a:rPr>
              <a:t> </a:t>
            </a:r>
            <a:r>
              <a:rPr lang="en-US" altLang="ja-JP" sz="2800" dirty="0" smtClean="0">
                <a:solidFill>
                  <a:schemeClr val="bg1"/>
                </a:solidFill>
              </a:rPr>
              <a:t>pixel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4" name="正方形/長方形 9"/>
          <p:cNvSpPr/>
          <p:nvPr/>
        </p:nvSpPr>
        <p:spPr>
          <a:xfrm>
            <a:off x="2569937" y="4856716"/>
            <a:ext cx="3896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</a:rPr>
              <a:t>測定結果 </a:t>
            </a:r>
            <a:r>
              <a:rPr lang="en-US" altLang="ja-JP" sz="2800" dirty="0" smtClean="0">
                <a:solidFill>
                  <a:schemeClr val="bg1"/>
                </a:solidFill>
              </a:rPr>
              <a:t>2 </a:t>
            </a:r>
            <a:r>
              <a:rPr lang="ja-JP" altLang="en-US" sz="2800" dirty="0" smtClean="0">
                <a:solidFill>
                  <a:schemeClr val="bg1"/>
                </a:solidFill>
              </a:rPr>
              <a:t>： </a:t>
            </a:r>
            <a:r>
              <a:rPr lang="en-US" altLang="ja-JP" sz="2800" dirty="0" smtClean="0">
                <a:solidFill>
                  <a:srgbClr val="00B050"/>
                </a:solidFill>
              </a:rPr>
              <a:t>1484 </a:t>
            </a:r>
            <a:r>
              <a:rPr lang="en-US" altLang="ja-JP" sz="2800" dirty="0" smtClean="0">
                <a:solidFill>
                  <a:schemeClr val="bg1"/>
                </a:solidFill>
              </a:rPr>
              <a:t>pixel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5" name="正方形/長方形 9"/>
          <p:cNvSpPr/>
          <p:nvPr/>
        </p:nvSpPr>
        <p:spPr>
          <a:xfrm>
            <a:off x="683568" y="2902535"/>
            <a:ext cx="69681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</a:rPr>
              <a:t>直線方向ステッピングモータに命令：</a:t>
            </a:r>
            <a:endParaRPr lang="en-US" altLang="ja-JP" sz="2800" dirty="0" smtClean="0">
              <a:solidFill>
                <a:schemeClr val="bg1"/>
              </a:solidFill>
            </a:endParaRPr>
          </a:p>
          <a:p>
            <a:r>
              <a:rPr lang="en-US" altLang="ja-JP" sz="2800" dirty="0" smtClean="0">
                <a:solidFill>
                  <a:schemeClr val="accent6">
                    <a:lumMod val="75000"/>
                  </a:schemeClr>
                </a:solidFill>
              </a:rPr>
              <a:t>400</a:t>
            </a:r>
            <a:r>
              <a:rPr lang="ja-JP" altLang="en-US" sz="2800" dirty="0" smtClean="0">
                <a:solidFill>
                  <a:schemeClr val="bg1"/>
                </a:solidFill>
              </a:rPr>
              <a:t>パルス動け！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6" name="正方形/長方形 9"/>
          <p:cNvSpPr/>
          <p:nvPr/>
        </p:nvSpPr>
        <p:spPr>
          <a:xfrm>
            <a:off x="462371" y="5662803"/>
            <a:ext cx="8286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ja-JP" sz="2800" dirty="0" smtClean="0">
                <a:solidFill>
                  <a:schemeClr val="accent6">
                    <a:lumMod val="75000"/>
                  </a:schemeClr>
                </a:solidFill>
              </a:rPr>
              <a:t>400</a:t>
            </a:r>
            <a:r>
              <a:rPr lang="ja-JP" altLang="en-US" sz="2800" dirty="0" smtClean="0">
                <a:solidFill>
                  <a:schemeClr val="bg1"/>
                </a:solidFill>
              </a:rPr>
              <a:t>パルスで</a:t>
            </a:r>
            <a:r>
              <a:rPr lang="en-US" altLang="ja-JP" sz="2800" dirty="0" smtClean="0">
                <a:solidFill>
                  <a:srgbClr val="00B050"/>
                </a:solidFill>
              </a:rPr>
              <a:t>338 </a:t>
            </a:r>
            <a:r>
              <a:rPr lang="en-US" altLang="ja-JP" sz="2800" dirty="0" smtClean="0">
                <a:solidFill>
                  <a:schemeClr val="bg1"/>
                </a:solidFill>
              </a:rPr>
              <a:t>pixel</a:t>
            </a:r>
            <a:r>
              <a:rPr lang="ja-JP" altLang="en-US" sz="2800" dirty="0" smtClean="0">
                <a:solidFill>
                  <a:schemeClr val="bg1"/>
                </a:solidFill>
              </a:rPr>
              <a:t>！　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445274" y="5662803"/>
            <a:ext cx="3735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→　</a:t>
            </a:r>
            <a:r>
              <a:rPr lang="en-US" altLang="ja-JP" sz="2800" dirty="0">
                <a:solidFill>
                  <a:schemeClr val="accent4">
                    <a:lumMod val="75000"/>
                  </a:schemeClr>
                </a:solidFill>
              </a:rPr>
              <a:t>1.1834</a:t>
            </a:r>
            <a:r>
              <a:rPr lang="en-US" altLang="ja-JP" sz="2800" dirty="0">
                <a:solidFill>
                  <a:schemeClr val="bg1"/>
                </a:solidFill>
              </a:rPr>
              <a:t> pulses / pixel</a:t>
            </a:r>
          </a:p>
        </p:txBody>
      </p:sp>
    </p:spTree>
    <p:extLst>
      <p:ext uri="{BB962C8B-B14F-4D97-AF65-F5344CB8AC3E}">
        <p14:creationId xmlns:p14="http://schemas.microsoft.com/office/powerpoint/2010/main" val="332393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4.2 </a:t>
            </a:r>
            <a:r>
              <a:rPr lang="ja-JP" altLang="en-US" dirty="0" smtClean="0">
                <a:solidFill>
                  <a:schemeClr val="bg1"/>
                </a:solidFill>
              </a:rPr>
              <a:t>音検出アルゴリズム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17" y="1700808"/>
            <a:ext cx="51056" cy="417646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08" y="1700848"/>
            <a:ext cx="51056" cy="417638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61" y="1700848"/>
            <a:ext cx="51056" cy="417638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19" y="1700848"/>
            <a:ext cx="51056" cy="417638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03" y="1705571"/>
            <a:ext cx="51056" cy="417638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80" y="1700808"/>
            <a:ext cx="51056" cy="417638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89" y="1700808"/>
            <a:ext cx="51056" cy="417638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45" y="1700808"/>
            <a:ext cx="51056" cy="4176384"/>
          </a:xfrm>
          <a:prstGeom prst="rect">
            <a:avLst/>
          </a:prstGeom>
        </p:spPr>
      </p:pic>
      <p:sp>
        <p:nvSpPr>
          <p:cNvPr id="19" name="正方形/長方形 3"/>
          <p:cNvSpPr/>
          <p:nvPr/>
        </p:nvSpPr>
        <p:spPr>
          <a:xfrm>
            <a:off x="2023275" y="3496612"/>
            <a:ext cx="1612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・・</a:t>
            </a:r>
            <a:r>
              <a:rPr lang="ja-JP" altLang="en-US" sz="3200" dirty="0">
                <a:solidFill>
                  <a:schemeClr val="bg1"/>
                </a:solidFill>
              </a:rPr>
              <a:t>・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19" y="1710294"/>
            <a:ext cx="2552802" cy="4176384"/>
          </a:xfrm>
          <a:prstGeom prst="rect">
            <a:avLst/>
          </a:prstGeom>
        </p:spPr>
      </p:pic>
      <p:sp>
        <p:nvSpPr>
          <p:cNvPr id="23" name="正方形/長方形 12"/>
          <p:cNvSpPr/>
          <p:nvPr/>
        </p:nvSpPr>
        <p:spPr>
          <a:xfrm>
            <a:off x="4729805" y="3788999"/>
            <a:ext cx="239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・・・　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206</a:t>
            </a:r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枚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9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4.2 </a:t>
            </a:r>
            <a:r>
              <a:rPr lang="ja-JP" altLang="en-US" dirty="0" smtClean="0">
                <a:solidFill>
                  <a:schemeClr val="bg1"/>
                </a:solidFill>
              </a:rPr>
              <a:t>音検出アルゴリズム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19" y="1700848"/>
            <a:ext cx="51056" cy="417638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36" y="1701219"/>
            <a:ext cx="2552802" cy="41763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19" y="1700848"/>
            <a:ext cx="2555119" cy="418017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19" y="1700848"/>
            <a:ext cx="2555119" cy="4180174"/>
          </a:xfrm>
          <a:prstGeom prst="rect">
            <a:avLst/>
          </a:prstGeom>
        </p:spPr>
      </p:pic>
      <p:sp>
        <p:nvSpPr>
          <p:cNvPr id="20" name="正方形/長方形 12"/>
          <p:cNvSpPr/>
          <p:nvPr/>
        </p:nvSpPr>
        <p:spPr>
          <a:xfrm>
            <a:off x="4729805" y="3788999"/>
            <a:ext cx="239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・・・　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206</a:t>
            </a:r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枚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35582"/>
            <a:ext cx="3240360" cy="2077578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Ellipse 8"/>
          <p:cNvSpPr/>
          <p:nvPr/>
        </p:nvSpPr>
        <p:spPr>
          <a:xfrm>
            <a:off x="2339752" y="2204864"/>
            <a:ext cx="100811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Gerader Verbinder 10"/>
          <p:cNvCxnSpPr>
            <a:stCxn id="9" idx="0"/>
          </p:cNvCxnSpPr>
          <p:nvPr/>
        </p:nvCxnSpPr>
        <p:spPr>
          <a:xfrm flipV="1">
            <a:off x="2843808" y="1535582"/>
            <a:ext cx="3456384" cy="669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2843808" y="2926654"/>
            <a:ext cx="3528392" cy="686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38906"/>
            <a:ext cx="3240360" cy="2077577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55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4.2 </a:t>
            </a:r>
            <a:r>
              <a:rPr lang="ja-JP" altLang="en-US" dirty="0" smtClean="0">
                <a:solidFill>
                  <a:schemeClr val="bg1"/>
                </a:solidFill>
              </a:rPr>
              <a:t>音検出アルゴリズム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95" y="1772816"/>
            <a:ext cx="6776010" cy="3763486"/>
          </a:xfrm>
          <a:prstGeom prst="rect">
            <a:avLst/>
          </a:prstGeom>
        </p:spPr>
      </p:pic>
      <p:sp>
        <p:nvSpPr>
          <p:cNvPr id="15" name="正方形/長方形 12"/>
          <p:cNvSpPr/>
          <p:nvPr/>
        </p:nvSpPr>
        <p:spPr>
          <a:xfrm>
            <a:off x="457201" y="5733256"/>
            <a:ext cx="8291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音検出アルゴリズムの結果</a:t>
            </a:r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（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秒間の音）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sp>
        <p:nvSpPr>
          <p:cNvPr id="16" name="角丸四角形 9"/>
          <p:cNvSpPr/>
          <p:nvPr/>
        </p:nvSpPr>
        <p:spPr>
          <a:xfrm>
            <a:off x="5724128" y="5761831"/>
            <a:ext cx="3168352" cy="612209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26" y="1772816"/>
            <a:ext cx="6757948" cy="376348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95" y="1772816"/>
            <a:ext cx="6766979" cy="3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5. </a:t>
            </a:r>
            <a:r>
              <a:rPr lang="ja-JP" altLang="en-US" dirty="0" smtClean="0">
                <a:solidFill>
                  <a:schemeClr val="bg1"/>
                </a:solidFill>
              </a:rPr>
              <a:t>これから何をするか</a:t>
            </a:r>
            <a:r>
              <a:rPr lang="ja-JP" altLang="en-US" dirty="0">
                <a:solidFill>
                  <a:schemeClr val="bg1"/>
                </a:solidFill>
              </a:rPr>
              <a:t>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899592" y="3706520"/>
            <a:ext cx="1728192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+mj-lt"/>
              </a:rPr>
              <a:t>画像データ</a:t>
            </a:r>
            <a:endParaRPr kumimoji="1" lang="ja-JP" altLang="en-US" sz="2400" dirty="0">
              <a:latin typeface="+mj-lt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635896" y="3706520"/>
            <a:ext cx="1728192" cy="864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+mj-lt"/>
              </a:rPr>
              <a:t>画像処理</a:t>
            </a:r>
            <a:endParaRPr kumimoji="1" lang="ja-JP" altLang="en-US" sz="2400" dirty="0">
              <a:latin typeface="+mj-lt"/>
            </a:endParaRPr>
          </a:p>
        </p:txBody>
      </p:sp>
      <p:cxnSp>
        <p:nvCxnSpPr>
          <p:cNvPr id="6" name="直線矢印コネクタ 5"/>
          <p:cNvCxnSpPr>
            <a:stCxn id="4" idx="3"/>
            <a:endCxn id="5" idx="1"/>
          </p:cNvCxnSpPr>
          <p:nvPr/>
        </p:nvCxnSpPr>
        <p:spPr>
          <a:xfrm>
            <a:off x="2627784" y="4138568"/>
            <a:ext cx="100811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角丸四角形 6"/>
          <p:cNvSpPr/>
          <p:nvPr/>
        </p:nvSpPr>
        <p:spPr>
          <a:xfrm>
            <a:off x="6300192" y="3706520"/>
            <a:ext cx="1728192" cy="8640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+mj-lt"/>
              </a:rPr>
              <a:t>音データ</a:t>
            </a:r>
            <a:endParaRPr kumimoji="1" lang="ja-JP" altLang="en-US" sz="2400" dirty="0">
              <a:latin typeface="+mj-lt"/>
            </a:endParaRPr>
          </a:p>
        </p:txBody>
      </p:sp>
      <p:cxnSp>
        <p:nvCxnSpPr>
          <p:cNvPr id="8" name="直線矢印コネクタ 7"/>
          <p:cNvCxnSpPr>
            <a:stCxn id="5" idx="3"/>
            <a:endCxn id="7" idx="1"/>
          </p:cNvCxnSpPr>
          <p:nvPr/>
        </p:nvCxnSpPr>
        <p:spPr>
          <a:xfrm>
            <a:off x="5364088" y="4138568"/>
            <a:ext cx="936104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角丸四角形 9"/>
          <p:cNvSpPr/>
          <p:nvPr/>
        </p:nvSpPr>
        <p:spPr>
          <a:xfrm>
            <a:off x="696401" y="3645023"/>
            <a:ext cx="2939495" cy="1480520"/>
          </a:xfrm>
          <a:prstGeom prst="round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Geschweifte Klammer links 10"/>
          <p:cNvSpPr/>
          <p:nvPr/>
        </p:nvSpPr>
        <p:spPr>
          <a:xfrm rot="5400000">
            <a:off x="5631562" y="1039089"/>
            <a:ext cx="288032" cy="4644516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3"/>
          <p:cNvSpPr/>
          <p:nvPr/>
        </p:nvSpPr>
        <p:spPr>
          <a:xfrm>
            <a:off x="3873840" y="2492896"/>
            <a:ext cx="380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主にここの改善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ご静聴をありがとうございます</a:t>
            </a:r>
            <a:endParaRPr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1.1 </a:t>
            </a:r>
            <a:r>
              <a:rPr lang="ja-JP" altLang="en-US" dirty="0" smtClean="0">
                <a:solidFill>
                  <a:schemeClr val="bg1"/>
                </a:solidFill>
              </a:rPr>
              <a:t>ＳＰレコードって何？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顕微鏡</a:t>
            </a:r>
            <a:r>
              <a:rPr kumimoji="1" lang="ja-JP" altLang="en-US" dirty="0" smtClean="0">
                <a:solidFill>
                  <a:schemeClr val="bg1"/>
                </a:solidFill>
              </a:rPr>
              <a:t>で観てみると</a:t>
            </a:r>
            <a:r>
              <a:rPr kumimoji="1" lang="en-US" altLang="ja-JP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52500" y="6109940"/>
            <a:ext cx="380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bg1"/>
                </a:solidFill>
              </a:rPr>
              <a:t>SP</a:t>
            </a:r>
            <a:r>
              <a:rPr lang="ja-JP" altLang="en-US" sz="3200" dirty="0" smtClean="0">
                <a:solidFill>
                  <a:schemeClr val="bg1"/>
                </a:solidFill>
              </a:rPr>
              <a:t>レコード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88024" y="6109940"/>
            <a:ext cx="380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レコード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pic>
        <p:nvPicPr>
          <p:cNvPr id="6" name="Picture 3" descr="D:\KT\発表\レコード比較\edited\normalredord_microscope_lab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22" y="2284275"/>
            <a:ext cx="3825665" cy="38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KT\発表\レコード比較\edited\sprec_microscope_lab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84275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60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1.2 </a:t>
            </a:r>
            <a:r>
              <a:rPr lang="ja-JP" altLang="en-US" dirty="0" smtClean="0">
                <a:solidFill>
                  <a:schemeClr val="bg1"/>
                </a:solidFill>
              </a:rPr>
              <a:t>音溝ってどうなっている？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051" name="Picture 3" descr="D:\KT\発表\音溝\FromTheSid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40001"/>
            <a:ext cx="5400600" cy="45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矢印コネクタ 6"/>
          <p:cNvCxnSpPr/>
          <p:nvPr/>
        </p:nvCxnSpPr>
        <p:spPr>
          <a:xfrm flipV="1">
            <a:off x="1763688" y="4221088"/>
            <a:ext cx="2520280" cy="10801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9912" y="2060848"/>
            <a:ext cx="504056" cy="21602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 rot="20196642">
            <a:off x="1904994" y="4191757"/>
            <a:ext cx="15775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光</a:t>
            </a:r>
            <a:endParaRPr lang="en-US" altLang="ja-JP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1.2 </a:t>
            </a:r>
            <a:r>
              <a:rPr lang="ja-JP" altLang="en-US" dirty="0" smtClean="0">
                <a:solidFill>
                  <a:schemeClr val="bg1"/>
                </a:solidFill>
              </a:rPr>
              <a:t>実際の画像データー</a:t>
            </a:r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2050" name="Picture 2" descr="D:\KT\発表\レコード比較\sprec_microscop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52" y="1666788"/>
            <a:ext cx="5207396" cy="43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39252" y="3488454"/>
            <a:ext cx="5184576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 rot="16200000">
            <a:off x="-716231" y="3376086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32 Pixel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263388" y="6030200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2456 Pixel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sp>
        <p:nvSpPr>
          <p:cNvPr id="1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6246648" y="1473807"/>
            <a:ext cx="2573824" cy="5141168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音溝が曲がっているので</a:t>
            </a:r>
            <a:r>
              <a:rPr lang="ja-JP" altLang="en-US" dirty="0">
                <a:solidFill>
                  <a:schemeClr val="bg1"/>
                </a:solidFill>
              </a:rPr>
              <a:t>：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endParaRPr kumimoji="1"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</a:rPr>
              <a:t>レコードを回しながらたくさんの写真を撮る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582544" y="2924944"/>
            <a:ext cx="2309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疑似ラインセンサー</a:t>
            </a:r>
            <a:endParaRPr lang="en-US" altLang="ja-JP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  <a:latin typeface="+mn-lt"/>
              </a:rPr>
              <a:t>2. </a:t>
            </a:r>
            <a:r>
              <a:rPr lang="ja-JP" altLang="en-US" dirty="0" smtClean="0">
                <a:solidFill>
                  <a:schemeClr val="bg1"/>
                </a:solidFill>
                <a:latin typeface="+mn-lt"/>
              </a:rPr>
              <a:t>どのような実験装置を使うか？</a:t>
            </a:r>
            <a:endParaRPr lang="en-US" altLang="ja-JP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D:\KT\発表\実験装置\実験装置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948827" cy="44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-108520" y="2276872"/>
            <a:ext cx="180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rgbClr val="92D050"/>
                </a:solidFill>
              </a:rPr>
              <a:t>カメラ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1475656" y="2492896"/>
            <a:ext cx="2088232" cy="36004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-108520" y="3924345"/>
            <a:ext cx="180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顕微鏡</a:t>
            </a:r>
            <a:endParaRPr lang="en-US" altLang="ja-JP" sz="3200" dirty="0">
              <a:solidFill>
                <a:srgbClr val="92D050"/>
              </a:solidFill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547664" y="3645024"/>
            <a:ext cx="2088232" cy="5400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7452320" y="1571308"/>
            <a:ext cx="15775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照明</a:t>
            </a:r>
            <a:endParaRPr lang="en-US" altLang="ja-JP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3200" dirty="0" smtClean="0">
                <a:solidFill>
                  <a:schemeClr val="accent6">
                    <a:lumMod val="75000"/>
                  </a:schemeClr>
                </a:solidFill>
              </a:rPr>
              <a:t>装置</a:t>
            </a:r>
            <a:endParaRPr lang="en-US" altLang="ja-JP" sz="32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altLang="ja-JP" sz="3200" dirty="0">
              <a:solidFill>
                <a:srgbClr val="92D050"/>
              </a:solidFill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 flipH="1">
            <a:off x="5004048" y="2096852"/>
            <a:ext cx="2664296" cy="3600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51520" y="6116452"/>
            <a:ext cx="180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ステージ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cxnSp>
        <p:nvCxnSpPr>
          <p:cNvPr id="24" name="直線矢印コネクタ 23"/>
          <p:cNvCxnSpPr>
            <a:stCxn id="23" idx="0"/>
          </p:cNvCxnSpPr>
          <p:nvPr/>
        </p:nvCxnSpPr>
        <p:spPr>
          <a:xfrm flipV="1">
            <a:off x="1151620" y="4941168"/>
            <a:ext cx="1044116" cy="117528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33" idx="0"/>
          </p:cNvCxnSpPr>
          <p:nvPr/>
        </p:nvCxnSpPr>
        <p:spPr>
          <a:xfrm flipH="1" flipV="1">
            <a:off x="6389948" y="4968600"/>
            <a:ext cx="144016" cy="115809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4572000" y="6126698"/>
            <a:ext cx="3923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accent5">
                    <a:lumMod val="75000"/>
                  </a:schemeClr>
                </a:solidFill>
              </a:rPr>
              <a:t>ステージコントローラ</a:t>
            </a:r>
            <a:endParaRPr lang="en-US" altLang="ja-JP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23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3.</a:t>
            </a:r>
            <a:r>
              <a:rPr lang="ja-JP" altLang="en-US" dirty="0">
                <a:solidFill>
                  <a:schemeClr val="bg1"/>
                </a:solidFill>
              </a:rPr>
              <a:t>ソフトウェア面はどうなっているか？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5868144" y="4689624"/>
            <a:ext cx="1728192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画像処理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868144" y="2204864"/>
            <a:ext cx="1728192" cy="864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ステージ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</a:b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制御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868144" y="3429000"/>
            <a:ext cx="1728192" cy="8640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カメラ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</a:b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制御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886892" y="2200672"/>
            <a:ext cx="1728192" cy="8640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>
                <a:solidFill>
                  <a:schemeClr val="tx1"/>
                </a:solidFill>
                <a:latin typeface="+mj-lt"/>
              </a:rPr>
              <a:t>Matlab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2615084" y="2632720"/>
            <a:ext cx="325306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endCxn id="14" idx="1"/>
          </p:cNvCxnSpPr>
          <p:nvPr/>
        </p:nvCxnSpPr>
        <p:spPr>
          <a:xfrm>
            <a:off x="2615084" y="2632720"/>
            <a:ext cx="3253060" cy="1228328"/>
          </a:xfrm>
          <a:prstGeom prst="bentConnector3">
            <a:avLst>
              <a:gd name="adj1" fmla="val 1798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/>
          <p:nvPr/>
        </p:nvCxnSpPr>
        <p:spPr>
          <a:xfrm>
            <a:off x="2615084" y="2632720"/>
            <a:ext cx="3253060" cy="2488952"/>
          </a:xfrm>
          <a:prstGeom prst="bentConnector3">
            <a:avLst>
              <a:gd name="adj1" fmla="val 1798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3.</a:t>
            </a:r>
            <a:r>
              <a:rPr lang="ja-JP" altLang="en-US" dirty="0">
                <a:solidFill>
                  <a:schemeClr val="bg1"/>
                </a:solidFill>
              </a:rPr>
              <a:t>ソフトウェア面はどうなっているか？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5868144" y="4689624"/>
            <a:ext cx="1728192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画像処理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868144" y="2204864"/>
            <a:ext cx="1728192" cy="864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ステージ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</a:b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制御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868144" y="3429000"/>
            <a:ext cx="1728192" cy="8640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カメラ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</a:b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制御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827584" y="4689624"/>
            <a:ext cx="1728192" cy="8640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>
                <a:solidFill>
                  <a:schemeClr val="tx1"/>
                </a:solidFill>
                <a:latin typeface="+mj-lt"/>
              </a:rPr>
              <a:t>Matlab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直線矢印コネクタ 24"/>
          <p:cNvCxnSpPr>
            <a:stCxn id="20" idx="3"/>
            <a:endCxn id="11" idx="1"/>
          </p:cNvCxnSpPr>
          <p:nvPr/>
        </p:nvCxnSpPr>
        <p:spPr>
          <a:xfrm>
            <a:off x="2555776" y="5121672"/>
            <a:ext cx="33123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839044" y="2204864"/>
            <a:ext cx="1728192" cy="864096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>C #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9" name="直線矢印コネクタ 18"/>
          <p:cNvCxnSpPr>
            <a:stCxn id="18" idx="2"/>
          </p:cNvCxnSpPr>
          <p:nvPr/>
        </p:nvCxnSpPr>
        <p:spPr>
          <a:xfrm>
            <a:off x="1703140" y="3068960"/>
            <a:ext cx="0" cy="16206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endCxn id="12" idx="1"/>
          </p:cNvCxnSpPr>
          <p:nvPr/>
        </p:nvCxnSpPr>
        <p:spPr>
          <a:xfrm>
            <a:off x="2567236" y="2636912"/>
            <a:ext cx="330090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endCxn id="14" idx="1"/>
          </p:cNvCxnSpPr>
          <p:nvPr/>
        </p:nvCxnSpPr>
        <p:spPr>
          <a:xfrm>
            <a:off x="2615084" y="2636912"/>
            <a:ext cx="3253060" cy="1224136"/>
          </a:xfrm>
          <a:prstGeom prst="bentConnector3">
            <a:avLst>
              <a:gd name="adj1" fmla="val 18378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8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20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3.</a:t>
            </a:r>
            <a:r>
              <a:rPr lang="ja-JP" altLang="en-US" dirty="0">
                <a:solidFill>
                  <a:schemeClr val="bg1"/>
                </a:solidFill>
              </a:rPr>
              <a:t>ソフトウェア面はどうなっているか？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6876256" y="2193903"/>
            <a:ext cx="2016224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  <a:latin typeface="+mj-lt"/>
              </a:rPr>
              <a:t>パルスモータ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031940" y="2200672"/>
            <a:ext cx="2232248" cy="864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パルステージ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</a:b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コントローラ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020272" y="3834264"/>
            <a:ext cx="1728192" cy="8640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>CCD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カメラ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62957" y="2200672"/>
            <a:ext cx="1728192" cy="8640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  <a:latin typeface="+mj-lt"/>
              </a:rPr>
              <a:t>パソコン</a:t>
            </a:r>
            <a:endParaRPr lang="en-US" altLang="ja-JP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（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+mj-lt"/>
              </a:rPr>
              <a:t>Windows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+mj-lt"/>
              </a:rPr>
              <a:t>）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直線矢印コネクタ 24"/>
          <p:cNvCxnSpPr>
            <a:stCxn id="20" idx="3"/>
            <a:endCxn id="12" idx="1"/>
          </p:cNvCxnSpPr>
          <p:nvPr/>
        </p:nvCxnSpPr>
        <p:spPr>
          <a:xfrm>
            <a:off x="2291149" y="2632720"/>
            <a:ext cx="174079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20" idx="2"/>
            <a:endCxn id="14" idx="1"/>
          </p:cNvCxnSpPr>
          <p:nvPr/>
        </p:nvCxnSpPr>
        <p:spPr>
          <a:xfrm rot="16200000" flipH="1">
            <a:off x="3622890" y="868930"/>
            <a:ext cx="1201544" cy="5593219"/>
          </a:xfrm>
          <a:prstGeom prst="bentConnector2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/>
          <p:cNvCxnSpPr>
            <a:stCxn id="12" idx="3"/>
            <a:endCxn id="11" idx="1"/>
          </p:cNvCxnSpPr>
          <p:nvPr/>
        </p:nvCxnSpPr>
        <p:spPr>
          <a:xfrm flipV="1">
            <a:off x="6264188" y="2625951"/>
            <a:ext cx="612068" cy="676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19"/>
          <p:cNvSpPr/>
          <p:nvPr/>
        </p:nvSpPr>
        <p:spPr>
          <a:xfrm>
            <a:off x="2771800" y="2166164"/>
            <a:ext cx="870446" cy="392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+mj-lt"/>
              </a:rPr>
              <a:t>GPIB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角丸四角形 19"/>
          <p:cNvSpPr/>
          <p:nvPr/>
        </p:nvSpPr>
        <p:spPr>
          <a:xfrm>
            <a:off x="2444416" y="2819982"/>
            <a:ext cx="1517469" cy="392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de-DE" altLang="ja-JP" sz="2400" dirty="0" smtClean="0">
                <a:solidFill>
                  <a:schemeClr val="tx1"/>
                </a:solidFill>
              </a:rPr>
              <a:t>IEEE-488</a:t>
            </a:r>
            <a:r>
              <a:rPr lang="en-US" altLang="ja-JP" sz="2400" dirty="0" smtClean="0">
                <a:solidFill>
                  <a:schemeClr val="tx1"/>
                </a:solidFill>
                <a:latin typeface="+mj-lt"/>
              </a:rPr>
              <a:t>)</a:t>
            </a:r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角丸四角形 19"/>
          <p:cNvSpPr/>
          <p:nvPr/>
        </p:nvSpPr>
        <p:spPr>
          <a:xfrm>
            <a:off x="3642246" y="3774240"/>
            <a:ext cx="870446" cy="392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altLang="ja-JP" sz="2400" dirty="0" err="1">
                <a:solidFill>
                  <a:schemeClr val="tx1"/>
                </a:solidFill>
              </a:rPr>
              <a:t>GigE</a:t>
            </a:r>
            <a:endParaRPr lang="de-DE" alt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20" grpId="0" animBg="1"/>
      <p:bldP spid="28" grpId="0" animBg="1"/>
      <p:bldP spid="31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3.1 C# </a:t>
            </a:r>
            <a:r>
              <a:rPr lang="ja-JP" altLang="en-US" dirty="0" smtClean="0">
                <a:solidFill>
                  <a:schemeClr val="bg1"/>
                </a:solidFill>
              </a:rPr>
              <a:t>を使うメリット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chemeClr val="bg1"/>
              </a:solidFill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</a:rPr>
              <a:t>カメラ（</a:t>
            </a:r>
            <a:r>
              <a:rPr kumimoji="1" lang="en-US" altLang="ja-JP" dirty="0" smtClean="0">
                <a:solidFill>
                  <a:schemeClr val="bg1"/>
                </a:solidFill>
              </a:rPr>
              <a:t>JAI BB-500GE</a:t>
            </a:r>
            <a:r>
              <a:rPr kumimoji="1" lang="ja-JP" altLang="en-US" dirty="0" smtClean="0">
                <a:solidFill>
                  <a:schemeClr val="bg1"/>
                </a:solidFill>
              </a:rPr>
              <a:t>）用のライブラリファイル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簡単に</a:t>
            </a:r>
            <a:r>
              <a:rPr lang="en-US" altLang="ja-JP" dirty="0" smtClean="0">
                <a:solidFill>
                  <a:schemeClr val="bg1"/>
                </a:solidFill>
              </a:rPr>
              <a:t>GUI</a:t>
            </a:r>
            <a:r>
              <a:rPr lang="ja-JP" altLang="en-US" dirty="0" smtClean="0">
                <a:solidFill>
                  <a:schemeClr val="bg1"/>
                </a:solidFill>
              </a:rPr>
              <a:t>が作れる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ステージを簡単に制御可能（</a:t>
            </a:r>
            <a:r>
              <a:rPr lang="en-US" altLang="ja-JP" dirty="0" smtClean="0">
                <a:solidFill>
                  <a:schemeClr val="bg1"/>
                </a:solidFill>
              </a:rPr>
              <a:t>GPIO</a:t>
            </a:r>
            <a:r>
              <a:rPr lang="ja-JP" altLang="en-US" dirty="0" smtClean="0">
                <a:solidFill>
                  <a:schemeClr val="bg1"/>
                </a:solidFill>
              </a:rPr>
              <a:t>）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kumimoji="1" lang="en-US" altLang="ja-JP" dirty="0" err="1" smtClean="0">
                <a:solidFill>
                  <a:schemeClr val="bg1"/>
                </a:solidFill>
              </a:rPr>
              <a:t>Matlab</a:t>
            </a:r>
            <a:r>
              <a:rPr kumimoji="1" lang="ja-JP" altLang="en-US" dirty="0" smtClean="0">
                <a:solidFill>
                  <a:schemeClr val="bg1"/>
                </a:solidFill>
              </a:rPr>
              <a:t>も操れる</a:t>
            </a: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D:\KT\発表\d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56" y="2996952"/>
            <a:ext cx="4558974" cy="64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</Words>
  <Application>Microsoft Office PowerPoint</Application>
  <PresentationFormat>Bildschirmpräsentation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ＭＳ Ｐゴシック</vt:lpstr>
      <vt:lpstr>Arial</vt:lpstr>
      <vt:lpstr>Calibri</vt:lpstr>
      <vt:lpstr>Office ​​テーマ</vt:lpstr>
      <vt:lpstr>1.1 SPレコードって何？</vt:lpstr>
      <vt:lpstr>1.1 ＳＰレコードって何？</vt:lpstr>
      <vt:lpstr>1.2 音溝ってどうなっている？</vt:lpstr>
      <vt:lpstr>1.2 実際の画像データー</vt:lpstr>
      <vt:lpstr>2. どのような実験装置を使うか？</vt:lpstr>
      <vt:lpstr>3.ソフトウェア面はどうなっているか？</vt:lpstr>
      <vt:lpstr>3.ソフトウェア面はどうなっているか？</vt:lpstr>
      <vt:lpstr>3.ソフトウェア面はどうなっているか？</vt:lpstr>
      <vt:lpstr>3.1 C# を使うメリット</vt:lpstr>
      <vt:lpstr>4. 今まで何ができたか？</vt:lpstr>
      <vt:lpstr>4.1 自動物理的距離検出</vt:lpstr>
      <vt:lpstr>4.2 音検出アルゴリズム</vt:lpstr>
      <vt:lpstr>4.2 音検出アルゴリズム</vt:lpstr>
      <vt:lpstr>4.2 音検出アルゴリズム</vt:lpstr>
      <vt:lpstr>5. これから何をするか？</vt:lpstr>
      <vt:lpstr>ご静聴をありがとうございます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uozumi</dc:creator>
  <cp:lastModifiedBy>Tobias Kuhn</cp:lastModifiedBy>
  <cp:revision>46</cp:revision>
  <dcterms:created xsi:type="dcterms:W3CDTF">2016-08-08T03:59:23Z</dcterms:created>
  <dcterms:modified xsi:type="dcterms:W3CDTF">2016-10-16T09:17:27Z</dcterms:modified>
</cp:coreProperties>
</file>